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B4A"/>
    <a:srgbClr val="FFEB3B"/>
    <a:srgbClr val="FEFB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3"/>
    <p:restoredTop sz="94696"/>
  </p:normalViewPr>
  <p:slideViewPr>
    <p:cSldViewPr snapToGrid="0" snapToObjects="1">
      <p:cViewPr>
        <p:scale>
          <a:sx n="80" d="100"/>
          <a:sy n="80" d="100"/>
        </p:scale>
        <p:origin x="504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jp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1BA015-E954-A949-8B98-80018DDBF38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EF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760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E77B2-39E8-B745-9968-31DB359DC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A63CB2-6D64-F149-8D19-F418B4B6B2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9C47B-6773-6C46-9BB2-FA378F978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188BE5-E5EF-5341-8F66-7A22BE5BB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44294-EAC0-3243-8E38-13FEA3C34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460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056CE2-36FC-FB42-B12E-697450A9A0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374B3F-38C9-9F4E-AB4A-BB04085135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BBF19-2195-FA44-8AC0-9C58FDFF0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FB2F9-08B6-974A-835E-C71F4D20F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71E6D-9905-8345-A10E-7A1C56309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770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18042DF-ACE1-AF4D-9289-5D92D5B66B0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EF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8795D6-AAFE-3A46-AC4E-5052A96DF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0" i="0"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A5F5C9-9A84-194C-BF69-D47CD89D8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34B4E-C5C6-D049-98CD-3ECCB30A2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72153C-8D84-6348-9A1B-BAD1C2C98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F49BD3-1CD2-8C45-84B3-CAE8B925C7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rgbClr val="FF3B4A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59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71747" y="6335141"/>
            <a:ext cx="782053" cy="386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56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DBF50-415E-6747-A634-78AC98049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893DA-BBB1-7B48-8598-DACFB1FF53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D514A6-36A7-A04F-BCA0-D27C4E256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952A96-828E-D240-9E8F-1E2AA1A45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540C44-ED77-0B4F-A68F-BB6CCB2CD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005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BE19F-1884-CB4A-A733-6AF348BC9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A2F5F-4C30-4E4A-8C1B-CD609520B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F58D0F-1E0C-E849-9A47-09CC8FCD9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6FE644-D6B9-B344-88BE-90F352A8E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287383-73CF-9548-89A7-0F70215CE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7F64E-7633-A34F-8C67-3195B6F81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080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2545E-0776-2043-9B05-29D786E25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9CA1D-DDCF-0D4F-BC4C-BAC13EA60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FF62B3-1AC6-8541-9CB6-EAEA446CBA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4BC9B3-F686-E64D-A1DD-6DD01D7EB3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D1A986-F236-AF4B-BC3C-A5688F8E02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F4B797-8BD8-104E-AD8B-45993DBB6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32A4E4-B640-354B-86F8-D036AFE51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AE875E-5B6B-C540-BF25-A23B28257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553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B8736-2389-7B47-A226-19511B010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B64B37-29A7-5E45-96FC-77EEEAC55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A3456E-B020-6A41-8511-B713C50FB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53C396-E05B-654D-A6C3-2E611C5EB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174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C56D32-34CB-4847-8EE6-CD0EFB436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CDDBD2-AEA9-024A-B473-BDC7FB411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3E3544-1777-5947-86D9-DB7536803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65C82-70C2-DD49-A4E0-1F33AEB01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6E6E2-809B-DB4E-9723-62C0FD2750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05A0A8-DA28-1F47-97A8-5EA21941F4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55973D-D48C-D14E-8F32-9060E7E1B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8C05CA-4F29-3043-8AFF-793A245B5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C88771-FCD3-7E48-86CD-43EA82D5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139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5A7F5-2FD5-E541-B773-E26EED63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FD96EB-43C9-E54E-A6A0-DA193264C9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725619-D993-5141-BF88-371B1A7188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7A5262-CA25-E34D-9617-2AD8E41CD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7BA48B-DDB7-6341-8DAD-C40C1D0E0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5D59CD-8F03-7D4F-9E1A-8B63F8DC7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606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6790DC-BE30-A747-888E-CF1D410D1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1693B6-EC05-4A41-A89F-6838DB07F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98C1E2-A05E-554B-BA9B-4C7397B6CC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1BB5C6-0F83-7F4E-93C3-FA298F769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73F60-FC79-AA47-BB79-DA5A13FC97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4DC02C-58A8-C94D-918E-7DB567EB7B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896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7" Type="http://schemas.openxmlformats.org/officeDocument/2006/relationships/image" Target="../media/image12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6A35901-CC87-4044-8B70-707112DFE63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3B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EB47F7-F5A5-4242-946F-BA8A014D8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3523" y="2662076"/>
            <a:ext cx="3104953" cy="153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995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EE76A-E6C5-5E47-8619-4C8C2DA1A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We built this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EED96E-E705-254A-8786-1245CBC06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4183" y="2168690"/>
            <a:ext cx="1645920" cy="1645920"/>
          </a:xfrm>
          <a:prstGeom prst="ellipse">
            <a:avLst/>
          </a:prstGeom>
          <a:ln w="57150">
            <a:solidFill>
              <a:srgbClr val="FF3B4A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8933ABD-15EB-7E42-964C-752A63B23D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35" t="1" r="11485" b="19418"/>
          <a:stretch/>
        </p:blipFill>
        <p:spPr>
          <a:xfrm>
            <a:off x="6422109" y="2168690"/>
            <a:ext cx="1645920" cy="1645920"/>
          </a:xfrm>
          <a:prstGeom prst="ellipse">
            <a:avLst/>
          </a:prstGeom>
          <a:ln w="57150">
            <a:solidFill>
              <a:srgbClr val="FF3B4A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97D4B5-C23A-6047-BBA5-B483473CD4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3146" y="2168690"/>
            <a:ext cx="1645920" cy="1645920"/>
          </a:xfrm>
          <a:prstGeom prst="ellipse">
            <a:avLst/>
          </a:prstGeom>
          <a:ln w="57150">
            <a:solidFill>
              <a:srgbClr val="FF3B4A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D79D78-AA22-1D40-BBCB-B512B0D661D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0682"/>
          <a:stretch/>
        </p:blipFill>
        <p:spPr>
          <a:xfrm rot="5400000">
            <a:off x="8821072" y="2103845"/>
            <a:ext cx="1645921" cy="1645920"/>
          </a:xfrm>
          <a:prstGeom prst="ellipse">
            <a:avLst/>
          </a:prstGeom>
          <a:ln w="57150">
            <a:solidFill>
              <a:srgbClr val="FF3B4A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3CFB653-04B7-844B-B9AC-E9879F1DEBF3}"/>
              </a:ext>
            </a:extLst>
          </p:cNvPr>
          <p:cNvSpPr/>
          <p:nvPr/>
        </p:nvSpPr>
        <p:spPr>
          <a:xfrm>
            <a:off x="1436491" y="4150886"/>
            <a:ext cx="2021305" cy="7098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Francisco</a:t>
            </a:r>
            <a:b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</a:br>
            <a: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Munoz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D295EA-4281-3E4D-9525-A3CAC8A485C8}"/>
              </a:ext>
            </a:extLst>
          </p:cNvPr>
          <p:cNvSpPr/>
          <p:nvPr/>
        </p:nvSpPr>
        <p:spPr>
          <a:xfrm>
            <a:off x="3835454" y="4162922"/>
            <a:ext cx="2021305" cy="7098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Amr </a:t>
            </a:r>
            <a:b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</a:br>
            <a:r>
              <a:rPr lang="en-US" sz="16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Thameen</a:t>
            </a:r>
            <a:endParaRPr lang="en-US" sz="1600" dirty="0">
              <a:solidFill>
                <a:schemeClr val="tx1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AD9C2B-986A-1D44-80D3-620EC386E7D6}"/>
              </a:ext>
            </a:extLst>
          </p:cNvPr>
          <p:cNvSpPr/>
          <p:nvPr/>
        </p:nvSpPr>
        <p:spPr>
          <a:xfrm>
            <a:off x="6234417" y="4162923"/>
            <a:ext cx="2021305" cy="7098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Masha</a:t>
            </a:r>
            <a:b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</a:br>
            <a:r>
              <a:rPr lang="en-US" sz="16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Malygina</a:t>
            </a:r>
            <a:endParaRPr lang="en-US" sz="1600" dirty="0">
              <a:solidFill>
                <a:schemeClr val="tx1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E4DC3FC-5DBD-C043-9ECE-60F5D4A178BB}"/>
              </a:ext>
            </a:extLst>
          </p:cNvPr>
          <p:cNvSpPr/>
          <p:nvPr/>
        </p:nvSpPr>
        <p:spPr>
          <a:xfrm>
            <a:off x="8633380" y="4162923"/>
            <a:ext cx="2021305" cy="7098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Kylie </a:t>
            </a:r>
            <a:b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</a:br>
            <a: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Gao</a:t>
            </a:r>
          </a:p>
        </p:txBody>
      </p:sp>
    </p:spTree>
    <p:extLst>
      <p:ext uri="{BB962C8B-B14F-4D97-AF65-F5344CB8AC3E}">
        <p14:creationId xmlns:p14="http://schemas.microsoft.com/office/powerpoint/2010/main" val="583554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BF53B2E-C096-DB40-A237-5642147F0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2382"/>
            <a:ext cx="10062029" cy="2407104"/>
          </a:xfrm>
        </p:spPr>
        <p:txBody>
          <a:bodyPr>
            <a:normAutofit/>
          </a:bodyPr>
          <a:lstStyle/>
          <a:p>
            <a:br>
              <a:rPr lang="en-US" sz="2700" b="1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THE PROBLEM</a:t>
            </a:r>
            <a:br>
              <a:rPr lang="en-US" dirty="0"/>
            </a:br>
            <a:br>
              <a:rPr lang="en-US" dirty="0"/>
            </a:br>
            <a:r>
              <a:rPr lang="en-US" dirty="0"/>
              <a:t>“</a:t>
            </a:r>
            <a:r>
              <a:rPr lang="en-US" sz="3100" dirty="0"/>
              <a:t>I need a place to store my recipes – I can’t find and share recipes I’ve liked and personalize them”</a:t>
            </a: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C6890983-1B08-EE45-BEB5-48522AFA18AD}"/>
              </a:ext>
            </a:extLst>
          </p:cNvPr>
          <p:cNvSpPr txBox="1">
            <a:spLocks/>
          </p:cNvSpPr>
          <p:nvPr/>
        </p:nvSpPr>
        <p:spPr>
          <a:xfrm>
            <a:off x="838200" y="4049486"/>
            <a:ext cx="9423401" cy="12566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pPr>
              <a:buClr>
                <a:srgbClr val="FF3B4A"/>
              </a:buClr>
            </a:pPr>
            <a:r>
              <a:rPr lang="en-US" sz="1800" i="1" dirty="0">
                <a:latin typeface="Roboto" panose="02000000000000000000" pitchFamily="2" charset="0"/>
                <a:ea typeface="Roboto" panose="02000000000000000000" pitchFamily="2" charset="0"/>
              </a:rPr>
              <a:t>Food recipe content is more popular than ever,  but there’s no way to store, personalize or share it: </a:t>
            </a:r>
          </a:p>
          <a:p>
            <a:pPr marL="173038" indent="-173038">
              <a:buClr>
                <a:srgbClr val="FF3B4A"/>
              </a:buClr>
              <a:buFont typeface="Arial" panose="020B0604020202020204" pitchFamily="34" charset="0"/>
              <a:buChar char="•"/>
            </a:pPr>
            <a:r>
              <a:rPr lang="en-US" sz="1800" i="1" dirty="0" err="1">
                <a:latin typeface="Roboto" panose="02000000000000000000" pitchFamily="2" charset="0"/>
                <a:ea typeface="Roboto" panose="02000000000000000000" pitchFamily="2" charset="0"/>
              </a:rPr>
              <a:t>AllRecipes.com</a:t>
            </a:r>
            <a:r>
              <a:rPr lang="en-US" sz="1800" i="1" dirty="0">
                <a:latin typeface="Roboto" panose="02000000000000000000" pitchFamily="2" charset="0"/>
                <a:ea typeface="Roboto" panose="02000000000000000000" pitchFamily="2" charset="0"/>
              </a:rPr>
              <a:t> receives 69.2M site visits per month (from </a:t>
            </a:r>
            <a:r>
              <a:rPr lang="en-US" sz="1800" i="1" dirty="0" err="1">
                <a:latin typeface="Roboto" panose="02000000000000000000" pitchFamily="2" charset="0"/>
                <a:ea typeface="Roboto" panose="02000000000000000000" pitchFamily="2" charset="0"/>
              </a:rPr>
              <a:t>similarweb</a:t>
            </a:r>
            <a:r>
              <a:rPr lang="en-US" sz="1800" i="1" dirty="0">
                <a:latin typeface="Roboto" panose="02000000000000000000" pitchFamily="2" charset="0"/>
                <a:ea typeface="Roboto" panose="02000000000000000000" pitchFamily="2" charset="0"/>
              </a:rPr>
              <a:t>, Oct ‘18 data)</a:t>
            </a:r>
          </a:p>
          <a:p>
            <a:pPr marL="173038" indent="-173038">
              <a:buClr>
                <a:srgbClr val="FF3B4A"/>
              </a:buClr>
              <a:buFont typeface="Arial" panose="020B0604020202020204" pitchFamily="34" charset="0"/>
              <a:buChar char="•"/>
            </a:pPr>
            <a:r>
              <a:rPr lang="en-US" sz="1800" i="1" dirty="0">
                <a:latin typeface="Roboto" panose="02000000000000000000" pitchFamily="2" charset="0"/>
                <a:ea typeface="Roboto" panose="02000000000000000000" pitchFamily="2" charset="0"/>
              </a:rPr>
              <a:t>The top 10 cooking magazines have circulation of &gt;20M (Nielsen ‘17)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83E28F8-C6FD-CD4C-84AF-C9A02B6247F4}"/>
              </a:ext>
            </a:extLst>
          </p:cNvPr>
          <p:cNvSpPr/>
          <p:nvPr/>
        </p:nvSpPr>
        <p:spPr>
          <a:xfrm>
            <a:off x="0" y="706687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www.cision.com</a:t>
            </a:r>
            <a:r>
              <a:rPr lang="en-US" dirty="0"/>
              <a:t>/us/2017/05/top-10-cooking-magazines-circulation/</a:t>
            </a:r>
          </a:p>
        </p:txBody>
      </p:sp>
    </p:spTree>
    <p:extLst>
      <p:ext uri="{BB962C8B-B14F-4D97-AF65-F5344CB8AC3E}">
        <p14:creationId xmlns:p14="http://schemas.microsoft.com/office/powerpoint/2010/main" val="629495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48768-E920-AE4B-8B8C-45F8800DE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Personal recipe content is still mostly physical…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09F9334-1F89-CA46-819C-3EC0D0F12DDC}"/>
              </a:ext>
            </a:extLst>
          </p:cNvPr>
          <p:cNvSpPr txBox="1">
            <a:spLocks/>
          </p:cNvSpPr>
          <p:nvPr/>
        </p:nvSpPr>
        <p:spPr>
          <a:xfrm>
            <a:off x="881742" y="1220813"/>
            <a:ext cx="51997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800" b="1" dirty="0">
                <a:latin typeface="Roboto Black" panose="02000000000000000000" pitchFamily="2" charset="0"/>
                <a:ea typeface="Roboto Black" panose="02000000000000000000" pitchFamily="2" charset="0"/>
              </a:rPr>
              <a:t>HOW YOU STORE YOUR CONTENT…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7B25DE-E1FC-9E43-8EA9-F60048E0DA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7706" y="2405426"/>
            <a:ext cx="3175000" cy="1981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75654B-1606-9644-8FF1-70E0EFC60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7306" y="3829618"/>
            <a:ext cx="3057733" cy="201810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1F97AFD-1CD1-C545-B197-FD83DF0894B5}"/>
              </a:ext>
            </a:extLst>
          </p:cNvPr>
          <p:cNvSpPr txBox="1">
            <a:spLocks/>
          </p:cNvSpPr>
          <p:nvPr/>
        </p:nvSpPr>
        <p:spPr>
          <a:xfrm>
            <a:off x="881743" y="1951978"/>
            <a:ext cx="120831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600" b="1" dirty="0">
                <a:latin typeface="Roboto Black" panose="02000000000000000000" pitchFamily="2" charset="0"/>
                <a:ea typeface="Roboto Black" panose="02000000000000000000" pitchFamily="2" charset="0"/>
              </a:rPr>
              <a:t>NOTES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CD8B537-D181-454B-AE04-DF49264DE293}"/>
              </a:ext>
            </a:extLst>
          </p:cNvPr>
          <p:cNvSpPr txBox="1">
            <a:spLocks/>
          </p:cNvSpPr>
          <p:nvPr/>
        </p:nvSpPr>
        <p:spPr>
          <a:xfrm>
            <a:off x="881743" y="3003868"/>
            <a:ext cx="120831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600" b="1" dirty="0">
                <a:latin typeface="Roboto Black" panose="02000000000000000000" pitchFamily="2" charset="0"/>
                <a:ea typeface="Roboto Black" panose="02000000000000000000" pitchFamily="2" charset="0"/>
              </a:rPr>
              <a:t>PHOTOS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270541C-7035-AD4D-9053-589303532D53}"/>
              </a:ext>
            </a:extLst>
          </p:cNvPr>
          <p:cNvSpPr txBox="1">
            <a:spLocks/>
          </p:cNvSpPr>
          <p:nvPr/>
        </p:nvSpPr>
        <p:spPr>
          <a:xfrm>
            <a:off x="881743" y="4055758"/>
            <a:ext cx="120831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600" b="1" dirty="0">
                <a:latin typeface="Roboto Black" panose="02000000000000000000" pitchFamily="2" charset="0"/>
                <a:ea typeface="Roboto Black" panose="02000000000000000000" pitchFamily="2" charset="0"/>
              </a:rPr>
              <a:t>IDEAS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E7A511B-FFFC-794B-9B43-5C001F98E6D0}"/>
              </a:ext>
            </a:extLst>
          </p:cNvPr>
          <p:cNvSpPr txBox="1">
            <a:spLocks/>
          </p:cNvSpPr>
          <p:nvPr/>
        </p:nvSpPr>
        <p:spPr>
          <a:xfrm>
            <a:off x="881743" y="5107648"/>
            <a:ext cx="120831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600" b="1" dirty="0">
                <a:latin typeface="Roboto Black" panose="02000000000000000000" pitchFamily="2" charset="0"/>
                <a:ea typeface="Roboto Black" panose="02000000000000000000" pitchFamily="2" charset="0"/>
              </a:rPr>
              <a:t>MUSIC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C664859-946B-8649-865B-512786E8AC5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696286" y="2046168"/>
            <a:ext cx="2023601" cy="113718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A5436D-F47D-5843-B94D-4F574C9862BC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45826" y="3228316"/>
            <a:ext cx="1771984" cy="87666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7A31853-EA9D-9B45-91AD-78104BF6958B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28016" y="4491094"/>
            <a:ext cx="1894001" cy="45489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598B54B-8127-DE42-82CF-F27980792ED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288" t="6786" r="4520" b="14494"/>
          <a:stretch/>
        </p:blipFill>
        <p:spPr>
          <a:xfrm>
            <a:off x="2432958" y="5309613"/>
            <a:ext cx="2554516" cy="921632"/>
          </a:xfrm>
          <a:prstGeom prst="rect">
            <a:avLst/>
          </a:prstGeom>
          <a:ln>
            <a:noFill/>
          </a:ln>
        </p:spPr>
      </p:pic>
      <p:sp>
        <p:nvSpPr>
          <p:cNvPr id="23" name="Title 1">
            <a:extLst>
              <a:ext uri="{FF2B5EF4-FFF2-40B4-BE49-F238E27FC236}">
                <a16:creationId xmlns:a16="http://schemas.microsoft.com/office/drawing/2014/main" id="{5E1BE07D-72E8-8A42-8803-24CE56D8282D}"/>
              </a:ext>
            </a:extLst>
          </p:cNvPr>
          <p:cNvSpPr txBox="1">
            <a:spLocks/>
          </p:cNvSpPr>
          <p:nvPr/>
        </p:nvSpPr>
        <p:spPr>
          <a:xfrm>
            <a:off x="6760286" y="1220813"/>
            <a:ext cx="51997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800" b="1" dirty="0">
                <a:latin typeface="Roboto Black" panose="02000000000000000000" pitchFamily="2" charset="0"/>
                <a:ea typeface="Roboto Black" panose="02000000000000000000" pitchFamily="2" charset="0"/>
              </a:rPr>
              <a:t>HOW YOU STORE YOUR RECIPES…</a:t>
            </a:r>
          </a:p>
        </p:txBody>
      </p:sp>
    </p:spTree>
    <p:extLst>
      <p:ext uri="{BB962C8B-B14F-4D97-AF65-F5344CB8AC3E}">
        <p14:creationId xmlns:p14="http://schemas.microsoft.com/office/powerpoint/2010/main" val="1055242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8EEEF5D-1F57-624E-949B-F2BC04562713}"/>
              </a:ext>
            </a:extLst>
          </p:cNvPr>
          <p:cNvSpPr/>
          <p:nvPr/>
        </p:nvSpPr>
        <p:spPr>
          <a:xfrm>
            <a:off x="0" y="0"/>
            <a:ext cx="12192000" cy="6926943"/>
          </a:xfrm>
          <a:prstGeom prst="rect">
            <a:avLst/>
          </a:prstGeom>
          <a:solidFill>
            <a:srgbClr val="FF3B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BF53B2E-C096-DB40-A237-5642147F0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2382"/>
            <a:ext cx="10062029" cy="2407104"/>
          </a:xfrm>
        </p:spPr>
        <p:txBody>
          <a:bodyPr>
            <a:normAutofit/>
          </a:bodyPr>
          <a:lstStyle/>
          <a:p>
            <a:br>
              <a:rPr lang="en-US" sz="27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OUR SOLUTION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Fork it allows you to discover, share, store and fork your recipes with other users. Like a GitHub for recipes.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EBEA31FC-F8ED-F24C-92B9-9DA47C8ADF77}"/>
              </a:ext>
            </a:extLst>
          </p:cNvPr>
          <p:cNvSpPr txBox="1">
            <a:spLocks/>
          </p:cNvSpPr>
          <p:nvPr/>
        </p:nvSpPr>
        <p:spPr>
          <a:xfrm>
            <a:off x="838200" y="4049486"/>
            <a:ext cx="9423401" cy="12566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We’re building a food community to share home cooking experiences, creating a new way to discover, share, personalize and store food experiences</a:t>
            </a:r>
          </a:p>
        </p:txBody>
      </p:sp>
    </p:spTree>
    <p:extLst>
      <p:ext uri="{BB962C8B-B14F-4D97-AF65-F5344CB8AC3E}">
        <p14:creationId xmlns:p14="http://schemas.microsoft.com/office/powerpoint/2010/main" val="23488897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1719</TotalTime>
  <Words>124</Words>
  <Application>Microsoft Macintosh PowerPoint</Application>
  <PresentationFormat>Widescreen</PresentationFormat>
  <Paragraphs>19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Roboto</vt:lpstr>
      <vt:lpstr>Roboto Black</vt:lpstr>
      <vt:lpstr>Roboto Medium</vt:lpstr>
      <vt:lpstr>Office Theme</vt:lpstr>
      <vt:lpstr>PowerPoint Presentation</vt:lpstr>
      <vt:lpstr>We built this</vt:lpstr>
      <vt:lpstr> THE PROBLEM  “I need a place to store my recipes – I can’t find and share recipes I’ve liked and personalize them”</vt:lpstr>
      <vt:lpstr>Personal recipe content is still mostly physical…</vt:lpstr>
      <vt:lpstr> OUR SOLUTION  Fork it allows you to discover, share, store and fork your recipes with other users. Like a GitHub for recipes.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23</cp:revision>
  <dcterms:created xsi:type="dcterms:W3CDTF">2018-12-03T20:47:56Z</dcterms:created>
  <dcterms:modified xsi:type="dcterms:W3CDTF">2018-12-05T01:28:41Z</dcterms:modified>
</cp:coreProperties>
</file>

<file path=docProps/thumbnail.jpeg>
</file>